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6"/>
  </p:handoutMasterIdLst>
  <p:sldIdLst>
    <p:sldId id="256" r:id="rId2"/>
    <p:sldId id="258" r:id="rId3"/>
    <p:sldId id="279" r:id="rId4"/>
    <p:sldId id="268" r:id="rId5"/>
    <p:sldId id="274" r:id="rId6"/>
    <p:sldId id="269" r:id="rId7"/>
    <p:sldId id="275" r:id="rId8"/>
    <p:sldId id="276" r:id="rId9"/>
    <p:sldId id="277" r:id="rId10"/>
    <p:sldId id="260" r:id="rId11"/>
    <p:sldId id="261" r:id="rId12"/>
    <p:sldId id="262" r:id="rId13"/>
    <p:sldId id="278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00CC"/>
    <a:srgbClr val="F94DE0"/>
    <a:srgbClr val="00FFFF"/>
    <a:srgbClr val="DB3115"/>
    <a:srgbClr val="FF3300"/>
    <a:srgbClr val="FF33CC"/>
    <a:srgbClr val="CC00FF"/>
    <a:srgbClr val="9900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9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B8490-FF6E-4868-B228-2A5638FC4C01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47DC5-CCCA-4B43-806C-2188071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63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247-7778-4EEC-96BC-8167087F7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2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A77-8F86-4A4B-9675-9E56D9F7BA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1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A77-8F86-4A4B-9675-9E56D9F7BA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50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A77-8F86-4A4B-9675-9E56D9F7BA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60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A77-8F86-4A4B-9675-9E56D9F7BA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3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A77-8F86-4A4B-9675-9E56D9F7BA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353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4A77-8F86-4A4B-9675-9E56D9F7BA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68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4183-EC70-4A47-BE63-D7F62C298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70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454E-8824-454E-A1C0-7B39F10683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0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608D-9699-43D8-A455-88A2FB6FD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3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35C7-84F8-41C5-88E4-D16CCE4D9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7C51B-3B65-4196-87EC-23344FCAE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0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D789-535D-4DD3-8043-81991CA73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5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574B-C71A-4D76-92DE-9565FF9DDC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659B-1552-4343-A061-207D67D52A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2D83-C420-4331-A5D8-E215C907CC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42D1-CFDC-4019-A023-E8924B9382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7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DF4A77-8F86-4A4B-9675-9E56D9F7BA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67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parsonj@fultonschools.org" TargetMode="External"/><Relationship Id="rId3" Type="http://schemas.openxmlformats.org/officeDocument/2006/relationships/hyperlink" Target="http://mrslowery2nd.weebly.com/" TargetMode="External"/><Relationship Id="rId7" Type="http://schemas.openxmlformats.org/officeDocument/2006/relationships/hyperlink" Target="mailto:mayj@fultonschools.org" TargetMode="External"/><Relationship Id="rId2" Type="http://schemas.openxmlformats.org/officeDocument/2006/relationships/hyperlink" Target="http://secondgradenpes.weebl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owery@fultonschools.org" TargetMode="External"/><Relationship Id="rId5" Type="http://schemas.openxmlformats.org/officeDocument/2006/relationships/hyperlink" Target="http://judyparson.weebly.com/" TargetMode="External"/><Relationship Id="rId4" Type="http://schemas.openxmlformats.org/officeDocument/2006/relationships/hyperlink" Target="http://mrsmayj.weebly/co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213360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Welcome to </a:t>
            </a:r>
            <a:br>
              <a:rPr 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</a:br>
            <a:r>
              <a:rPr 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2</a:t>
            </a:r>
            <a:r>
              <a:rPr lang="en-US" sz="6000" b="1" baseline="30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nd</a:t>
            </a:r>
            <a:r>
              <a:rPr 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 grade!</a:t>
            </a:r>
            <a:endParaRPr lang="en-US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2153265"/>
            <a:ext cx="624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Daily Schedule: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  7:20 -    7:50 	Unpacking and Announcements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  7:50 –   8:40 	Writing Workshop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  8:40 –   9:25	Specials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  9:25 – 10:25	Science / Social Studies / Health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10:30 – 11:30	Math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11:30 – 12:40 	Lunch / Recess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12:45 –   2:15 	Reading Workshop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2:15 -   2:30	Dismissal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1">
                <a:lumMod val="75000"/>
                <a:lumOff val="25000"/>
              </a:schemeClr>
            </a:gs>
            <a:gs pos="10000">
              <a:schemeClr val="bg1"/>
            </a:gs>
            <a:gs pos="100000">
              <a:schemeClr val="bg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33" y="5198808"/>
            <a:ext cx="6554867" cy="1524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Science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Attributes of Stars</a:t>
            </a:r>
          </a:p>
          <a:p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 of the Sun and Moon and Their Patterns Throughout the Year</a:t>
            </a:r>
          </a:p>
          <a:p>
            <a:r>
              <a:rPr lang="en-U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Change</a:t>
            </a:r>
          </a:p>
          <a:p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Matter</a:t>
            </a: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of Energy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Pushes and Pulls</a:t>
            </a:r>
          </a:p>
          <a:p>
            <a:r>
              <a:rPr lang="en-US" sz="24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Cycles</a:t>
            </a:r>
          </a:p>
          <a:p>
            <a:r>
              <a:rPr lang="en-US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Panther Pete’s Science Lab 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9" t="13278" r="18889" b="-13278"/>
          <a:stretch/>
        </p:blipFill>
        <p:spPr>
          <a:xfrm>
            <a:off x="5257800" y="1828800"/>
            <a:ext cx="35814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/>
            </a:gs>
            <a:gs pos="39000">
              <a:schemeClr val="bg1">
                <a:lumMod val="75000"/>
                <a:lumOff val="25000"/>
              </a:schemeClr>
            </a:gs>
            <a:gs pos="100000">
              <a:schemeClr val="bg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4" r="-737" b="-5406"/>
          <a:stretch/>
        </p:blipFill>
        <p:spPr>
          <a:xfrm>
            <a:off x="5943599" y="609600"/>
            <a:ext cx="2686665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97" y="5562600"/>
            <a:ext cx="8001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94DE0"/>
                </a:solidFill>
              </a:rPr>
              <a:t>Social Studies</a:t>
            </a:r>
            <a:endParaRPr lang="en-US" sz="4000" dirty="0">
              <a:solidFill>
                <a:srgbClr val="F94DE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065" y="838200"/>
            <a:ext cx="8077200" cy="44196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There was a Georgia</a:t>
            </a:r>
          </a:p>
          <a:p>
            <a:pPr lvl="1"/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Topographical features of Georgia</a:t>
            </a:r>
          </a:p>
          <a:p>
            <a:r>
              <a:rPr lang="en-US" sz="1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Georgia’s Beginnings</a:t>
            </a:r>
          </a:p>
          <a:p>
            <a:pPr lvl="1"/>
            <a:r>
              <a: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founding of Georgia by the British at Savannah and their interactions with the Creek natives.</a:t>
            </a:r>
          </a:p>
          <a:p>
            <a:r>
              <a:rPr lang="en-US" sz="1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Native Georgians</a:t>
            </a:r>
          </a:p>
          <a:p>
            <a:pPr lvl="1"/>
            <a:r>
              <a:rPr lang="en-US" sz="1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Cherokee culture and their interaction with European settlers</a:t>
            </a:r>
          </a:p>
          <a:p>
            <a:r>
              <a:rPr lang="en-US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 Rights</a:t>
            </a:r>
          </a:p>
          <a:p>
            <a:pPr lvl="1"/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Contributions of Jackie Robinson and Martin Luther King, Jr. as leaders in the Civil Rights movement</a:t>
            </a:r>
          </a:p>
          <a:p>
            <a:r>
              <a:rPr lang="en-US" sz="18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Rights</a:t>
            </a:r>
          </a:p>
          <a:p>
            <a:pPr lvl="1"/>
            <a:r>
              <a:rPr lang="en-US" sz="16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Contributions of Jimmy Carter as a human rights advocate. </a:t>
            </a:r>
          </a:p>
          <a:p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Finance</a:t>
            </a:r>
          </a:p>
          <a:p>
            <a:pPr lvl="1"/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self-discipline required to make informed and reasoned decisions concerning wise spending and saving choices.</a:t>
            </a:r>
          </a:p>
        </p:txBody>
      </p:sp>
    </p:spTree>
    <p:extLst>
      <p:ext uri="{BB962C8B-B14F-4D97-AF65-F5344CB8AC3E}">
        <p14:creationId xmlns:p14="http://schemas.microsoft.com/office/powerpoint/2010/main" val="21151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8000">
              <a:schemeClr val="accent5">
                <a:lumMod val="40000"/>
                <a:lumOff val="60000"/>
              </a:schemeClr>
            </a:gs>
            <a:gs pos="10000">
              <a:schemeClr val="accent5">
                <a:lumMod val="75000"/>
              </a:schemeClr>
            </a:gs>
            <a:gs pos="100000">
              <a:schemeClr val="accent5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6554867" cy="8382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Communication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64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year we will be using weekly blogs for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 opportunities and communication.</a:t>
            </a:r>
          </a:p>
          <a:p>
            <a:pPr marL="0" indent="0" algn="ctr"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http://secondgradenpes.weebly.com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http://mrslowery2nd.weebly.com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http://mrsmayj.weebly/com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http://judyparson.weebly.com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Agenda- 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sign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</a:t>
            </a:r>
            <a:r>
              <a:rPr lang="en-US" sz="1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 notes for absences and transportation changes</a:t>
            </a:r>
            <a:r>
              <a:rPr lang="en-U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lowery@fultonschools.org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mayj@fultonschools.org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parsonj@fultonschools.org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18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46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8000">
              <a:schemeClr val="accent5">
                <a:lumMod val="40000"/>
                <a:lumOff val="60000"/>
              </a:schemeClr>
            </a:gs>
            <a:gs pos="10000">
              <a:schemeClr val="accent5">
                <a:lumMod val="75000"/>
              </a:schemeClr>
            </a:gs>
            <a:gs pos="100000">
              <a:schemeClr val="accent5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6554867" cy="8382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HOMEWORK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610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will be given Monday –Thursday</a:t>
            </a:r>
          </a:p>
          <a:p>
            <a:pPr lvl="1"/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– Thursday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and Logging</a:t>
            </a:r>
          </a:p>
          <a:p>
            <a:pPr lvl="1"/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and Wednesday-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Arts</a:t>
            </a:r>
          </a:p>
          <a:p>
            <a:pPr lvl="1"/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 and Thursday-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</a:t>
            </a:r>
          </a:p>
          <a:p>
            <a:pPr lvl="1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should not take more than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minutes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includes the daily reading log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logs are due and should be returned on Fridays. </a:t>
            </a:r>
          </a:p>
          <a:p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tudies and Science homework may be given as study guides for tests. </a:t>
            </a:r>
          </a:p>
        </p:txBody>
      </p:sp>
    </p:spTree>
    <p:extLst>
      <p:ext uri="{BB962C8B-B14F-4D97-AF65-F5344CB8AC3E}">
        <p14:creationId xmlns:p14="http://schemas.microsoft.com/office/powerpoint/2010/main" val="24051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8000">
              <a:schemeClr val="accent5">
                <a:lumMod val="40000"/>
                <a:lumOff val="60000"/>
              </a:schemeClr>
            </a:gs>
            <a:gs pos="10000">
              <a:schemeClr val="accent5">
                <a:lumMod val="75000"/>
              </a:schemeClr>
            </a:gs>
            <a:gs pos="100000">
              <a:schemeClr val="accent5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9" y="3505200"/>
            <a:ext cx="75972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 for attending 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Curriculum Night!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4636" y="1828800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8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29000">
              <a:srgbClr val="FFFF99"/>
            </a:gs>
            <a:gs pos="100000">
              <a:srgbClr val="FFFF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81600"/>
            <a:ext cx="6554867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Reading Workshop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84582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Core State Standards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Reading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divided into these strands: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eading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iterature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eading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Foundational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kills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peaking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</a:t>
            </a:r>
          </a:p>
          <a:p>
            <a:pPr lvl="1"/>
            <a:endParaRPr lang="en-US" sz="20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lessons are tied to CCSS and are designed to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</a:t>
            </a:r>
          </a:p>
          <a:p>
            <a:pPr lvl="1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high and achievable goals on an individual basis</a:t>
            </a:r>
          </a:p>
          <a:p>
            <a:pPr lvl="1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rigor and require higher order thinking skills</a:t>
            </a:r>
          </a:p>
          <a:p>
            <a:pPr lvl="1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Accommodate student interests and learning styles </a:t>
            </a:r>
          </a:p>
          <a:p>
            <a:pPr lvl="1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1" r="20587" b="20425"/>
          <a:stretch/>
        </p:blipFill>
        <p:spPr>
          <a:xfrm>
            <a:off x="4800600" y="1143000"/>
            <a:ext cx="412453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29000">
              <a:srgbClr val="FFFF99"/>
            </a:gs>
            <a:gs pos="100000">
              <a:srgbClr val="FFFF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" y="3581400"/>
            <a:ext cx="1931023" cy="19164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900" y="3574014"/>
            <a:ext cx="1931023" cy="19164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81600"/>
            <a:ext cx="6554867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Reading Workshop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315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workshop is segmented into three arenas to keep students engaged at all times and maximize teaching time.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5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Read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	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Work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Writing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Read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Listen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Reading 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Work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Words</a:t>
            </a:r>
          </a:p>
          <a:p>
            <a:pPr marL="114300" indent="0" algn="ctr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Choice Centers</a:t>
            </a:r>
          </a:p>
          <a:p>
            <a:pPr marL="514350" lvl="1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“Must Do” activities to be finished each week </a:t>
            </a:r>
          </a:p>
          <a:p>
            <a:pPr marL="514350" lvl="1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Enrichment activities independent work</a:t>
            </a:r>
          </a:p>
          <a:p>
            <a:pPr marL="514350" lvl="1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enhanced activities for remediation and enrichment</a:t>
            </a:r>
          </a:p>
          <a:p>
            <a:pPr marL="57150" indent="0"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1600200"/>
            <a:ext cx="4572000" cy="1905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Guided Reading</a:t>
            </a:r>
          </a:p>
          <a:p>
            <a:pPr marL="0" lvl="1" algn="ctr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Small group instruction</a:t>
            </a:r>
          </a:p>
          <a:p>
            <a:pPr marL="0" lvl="1" algn="ctr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Materials are presented on  actual </a:t>
            </a:r>
            <a:r>
              <a:rPr lang="en-US" sz="1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Fountas</a:t>
            </a: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and </a:t>
            </a:r>
            <a:r>
              <a:rPr lang="en-US" sz="1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Pinnell</a:t>
            </a: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reading levels</a:t>
            </a:r>
          </a:p>
          <a:p>
            <a:pPr marL="0" lvl="1" algn="ctr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Assessments taken on grade level </a:t>
            </a:r>
          </a:p>
        </p:txBody>
      </p:sp>
    </p:spTree>
    <p:extLst>
      <p:ext uri="{BB962C8B-B14F-4D97-AF65-F5344CB8AC3E}">
        <p14:creationId xmlns:p14="http://schemas.microsoft.com/office/powerpoint/2010/main" val="57103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6554867" cy="1524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Writing Workshop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66800" y="457200"/>
            <a:ext cx="7467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4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40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36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>
                <a:solidFill>
                  <a:srgbClr val="FFFF00"/>
                </a:solidFill>
              </a:rPr>
              <a:t>Common Core State Standards for </a:t>
            </a:r>
            <a:br>
              <a:rPr lang="en-US" sz="2000" kern="0" dirty="0" smtClean="0">
                <a:solidFill>
                  <a:srgbClr val="FFFF00"/>
                </a:solidFill>
              </a:rPr>
            </a:br>
            <a:r>
              <a:rPr lang="en-US" sz="2000" kern="0" dirty="0" smtClean="0">
                <a:solidFill>
                  <a:srgbClr val="FFFF00"/>
                </a:solidFill>
              </a:rPr>
              <a:t>Writing are divided into these strands:</a:t>
            </a:r>
          </a:p>
          <a:p>
            <a:pPr lvl="1"/>
            <a:r>
              <a:rPr lang="en-US" sz="1800" kern="0" dirty="0" smtClean="0">
                <a:solidFill>
                  <a:srgbClr val="00FFFF"/>
                </a:solidFill>
              </a:rPr>
              <a:t>Language usage and conventions</a:t>
            </a:r>
          </a:p>
          <a:p>
            <a:pPr lvl="1"/>
            <a:r>
              <a:rPr lang="en-US" sz="1800" kern="0" dirty="0" smtClean="0">
                <a:solidFill>
                  <a:srgbClr val="00FFFF"/>
                </a:solidFill>
              </a:rPr>
              <a:t>Word usage and meaning </a:t>
            </a:r>
          </a:p>
          <a:p>
            <a:pPr lvl="1"/>
            <a:r>
              <a:rPr lang="en-US" sz="1800" kern="0" dirty="0" smtClean="0">
                <a:solidFill>
                  <a:srgbClr val="00FFFF"/>
                </a:solidFill>
              </a:rPr>
              <a:t>Written Communication Skills</a:t>
            </a:r>
          </a:p>
          <a:p>
            <a:pPr lvl="1"/>
            <a:endParaRPr lang="en-US" sz="1800" kern="0" dirty="0" smtClean="0">
              <a:solidFill>
                <a:srgbClr val="00FFFF"/>
              </a:solidFill>
            </a:endParaRPr>
          </a:p>
          <a:p>
            <a:pPr lvl="1"/>
            <a:endParaRPr lang="en-US" sz="1800" kern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>
                <a:solidFill>
                  <a:srgbClr val="FFFF00"/>
                </a:solidFill>
              </a:rPr>
              <a:t>All lessons are tied to CCSS and are designed to . . .</a:t>
            </a:r>
            <a:r>
              <a:rPr lang="en-US" sz="2400" kern="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1800" kern="0" dirty="0" smtClean="0">
                <a:solidFill>
                  <a:srgbClr val="00FFFF"/>
                </a:solidFill>
              </a:rPr>
              <a:t>Set high and achievable goals in an individual basis</a:t>
            </a:r>
          </a:p>
          <a:p>
            <a:pPr lvl="1"/>
            <a:r>
              <a:rPr lang="en-US" sz="1800" kern="0" dirty="0" smtClean="0">
                <a:solidFill>
                  <a:srgbClr val="00FFFF"/>
                </a:solidFill>
              </a:rPr>
              <a:t>Add rigor and require higher order thinking skills</a:t>
            </a:r>
          </a:p>
          <a:p>
            <a:pPr lvl="1"/>
            <a:r>
              <a:rPr lang="en-US" sz="1800" kern="0" dirty="0" smtClean="0">
                <a:solidFill>
                  <a:srgbClr val="00FFFF"/>
                </a:solidFill>
              </a:rPr>
              <a:t>Accommodate student interests and learning styles </a:t>
            </a:r>
          </a:p>
          <a:p>
            <a:pPr lvl="1"/>
            <a:endParaRPr lang="en-US" sz="1800" kern="0" dirty="0" smtClean="0"/>
          </a:p>
          <a:p>
            <a:pPr marL="457200" lvl="1" indent="0">
              <a:buFont typeface="Wingdings" pitchFamily="2" charset="2"/>
              <a:buNone/>
            </a:pPr>
            <a:endParaRPr lang="en-US" sz="18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5625"/>
          <a:stretch/>
        </p:blipFill>
        <p:spPr>
          <a:xfrm>
            <a:off x="6400800" y="609600"/>
            <a:ext cx="2438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533" y="5257800"/>
            <a:ext cx="6554867" cy="1524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Writing Workshop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762000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FFFF00"/>
                </a:solidFill>
              </a:rPr>
              <a:t>Writing Genres</a:t>
            </a:r>
          </a:p>
          <a:p>
            <a:pPr lvl="1"/>
            <a:r>
              <a:rPr lang="en-US" sz="1900" dirty="0"/>
              <a:t>Narrative</a:t>
            </a:r>
          </a:p>
          <a:p>
            <a:pPr lvl="1"/>
            <a:r>
              <a:rPr lang="en-US" sz="1900" dirty="0"/>
              <a:t>Informational</a:t>
            </a:r>
          </a:p>
          <a:p>
            <a:pPr lvl="1"/>
            <a:r>
              <a:rPr lang="en-US" sz="1900" dirty="0" smtClean="0"/>
              <a:t>Opinion</a:t>
            </a:r>
          </a:p>
          <a:p>
            <a:endParaRPr lang="en-US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Lucy </a:t>
            </a:r>
            <a:r>
              <a:rPr lang="en-US" dirty="0" err="1" smtClean="0">
                <a:solidFill>
                  <a:srgbClr val="FFFF00"/>
                </a:solidFill>
              </a:rPr>
              <a:t>Caulkin’s</a:t>
            </a:r>
            <a:r>
              <a:rPr lang="en-US" dirty="0" smtClean="0">
                <a:solidFill>
                  <a:srgbClr val="FFFF00"/>
                </a:solidFill>
              </a:rPr>
              <a:t> Writer’s </a:t>
            </a:r>
            <a:r>
              <a:rPr lang="en-US" dirty="0">
                <a:solidFill>
                  <a:srgbClr val="FFFF00"/>
                </a:solidFill>
              </a:rPr>
              <a:t>W</a:t>
            </a:r>
            <a:r>
              <a:rPr lang="en-US" dirty="0" smtClean="0">
                <a:solidFill>
                  <a:srgbClr val="FFFF00"/>
                </a:solidFill>
              </a:rPr>
              <a:t>orkshop</a:t>
            </a:r>
          </a:p>
          <a:p>
            <a:pPr lvl="1"/>
            <a:r>
              <a:rPr lang="en-US" sz="1600" dirty="0"/>
              <a:t>Student’s work at their own pace through the writer’s workshop process. </a:t>
            </a:r>
          </a:p>
          <a:p>
            <a:pPr lvl="1"/>
            <a:r>
              <a:rPr lang="en-US" sz="1600" dirty="0"/>
              <a:t>Teacher conferences with students based on their needs. 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FFFF"/>
                </a:solidFill>
              </a:rPr>
              <a:t>Grammar</a:t>
            </a:r>
            <a:r>
              <a:rPr lang="en-US" dirty="0" smtClean="0">
                <a:solidFill>
                  <a:srgbClr val="FFFF00"/>
                </a:solidFill>
              </a:rPr>
              <a:t> will eventually become part of the writer’s workshop so that authentic usage errors can be addressed and corrected more effectively</a:t>
            </a:r>
            <a:endParaRPr lang="en-US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3157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rgbClr val="002060"/>
            </a:gs>
            <a:gs pos="9000">
              <a:srgbClr val="00FFFF"/>
            </a:gs>
            <a:gs pos="100000">
              <a:srgbClr val="00206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33" y="5257800"/>
            <a:ext cx="6554867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Second Grade Math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858" y="457200"/>
            <a:ext cx="8077200" cy="4495800"/>
          </a:xfrm>
        </p:spPr>
        <p:txBody>
          <a:bodyPr/>
          <a:lstStyle/>
          <a:p>
            <a:pPr lvl="0"/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a three-digit number</a:t>
            </a:r>
          </a:p>
          <a:p>
            <a:pPr lvl="0"/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Skip counting by 5s, 10s, and 100s within 1,000</a:t>
            </a:r>
          </a:p>
          <a:p>
            <a:pPr lvl="0"/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two-digit number using &gt;, =, &lt;</a:t>
            </a:r>
          </a:p>
          <a:p>
            <a:pPr lvl="0"/>
            <a:r>
              <a:rPr lang="en-U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and subtraction regrouping</a:t>
            </a:r>
          </a:p>
          <a:p>
            <a:pPr lvl="0"/>
            <a:r>
              <a:rPr lang="en-US" sz="2400" b="1" dirty="0">
                <a:solidFill>
                  <a:srgbClr val="F94D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/>
            <a:r>
              <a:rPr lang="en-US" sz="2400" b="1" dirty="0">
                <a:solidFill>
                  <a:srgbClr val="B581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Customary units of measurement: inch, foot, yard </a:t>
            </a:r>
          </a:p>
          <a:p>
            <a:pPr lvl="0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Metric system: centimeter and meter</a:t>
            </a:r>
          </a:p>
          <a:p>
            <a:pPr lvl="0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 for measuring length: ruler, yardstick, centimeter ruler, meter stick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751230"/>
            <a:ext cx="2343150" cy="180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rgbClr val="002060"/>
            </a:gs>
            <a:gs pos="9000">
              <a:srgbClr val="00FFFF"/>
            </a:gs>
            <a:gs pos="100000">
              <a:srgbClr val="00206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85725"/>
            <a:ext cx="2409825" cy="2428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33" y="5257800"/>
            <a:ext cx="6554867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Second Grade Math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47244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Telling time to the nearest five minutes</a:t>
            </a:r>
          </a:p>
          <a:p>
            <a:pPr lvl="0"/>
            <a:r>
              <a:rPr lang="en-US" sz="2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of hours and days</a:t>
            </a:r>
          </a:p>
          <a:p>
            <a:pPr lvl="0"/>
            <a:r>
              <a:rPr lang="en-US" sz="2400" b="1" dirty="0">
                <a:solidFill>
                  <a:srgbClr val="F94D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of four 2-digit numbers</a:t>
            </a:r>
          </a:p>
          <a:p>
            <a:pPr lvl="0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plots, number lines, bar graphs, and pictographs</a:t>
            </a:r>
          </a:p>
          <a:p>
            <a:pPr lvl="0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Geometric shapes: plane and solid figures</a:t>
            </a:r>
          </a:p>
          <a:p>
            <a:pPr lvl="0"/>
            <a:r>
              <a:rPr lang="en-US" sz="24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Fractions: halves, thirds, fourths</a:t>
            </a:r>
          </a:p>
          <a:p>
            <a:pPr lvl="0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Arrays, repeated addition, and multiplication</a:t>
            </a:r>
          </a:p>
          <a:p>
            <a:pPr lvl="0"/>
            <a:r>
              <a:rPr lang="en-US" sz="24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 and even numbers</a:t>
            </a:r>
          </a:p>
          <a:p>
            <a:endParaRPr lang="en-US" b="1" dirty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rgbClr val="002060"/>
            </a:gs>
            <a:gs pos="9000">
              <a:srgbClr val="00FFFF"/>
            </a:gs>
            <a:gs pos="100000">
              <a:srgbClr val="00206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038599"/>
            <a:ext cx="2590800" cy="27303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33" y="5257800"/>
            <a:ext cx="6554867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Third Grade Math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01000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Investigate, understand, and use place value to manipulate numbers.</a:t>
            </a:r>
          </a:p>
          <a:p>
            <a:pPr lvl="0"/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 whole numbers.</a:t>
            </a:r>
          </a:p>
          <a:p>
            <a:pPr lvl="0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addition: Associative, Commutative, and Identity </a:t>
            </a:r>
          </a:p>
          <a:p>
            <a:pPr lvl="0"/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division</a:t>
            </a:r>
          </a:p>
          <a:p>
            <a:pPr lvl="0"/>
            <a:r>
              <a:rPr lang="en-US" sz="2400" b="1" dirty="0">
                <a:solidFill>
                  <a:srgbClr val="F94D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and perimeter</a:t>
            </a:r>
          </a:p>
          <a:p>
            <a:pPr lvl="0"/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Multiplication: Commutative &amp; Distributive</a:t>
            </a:r>
          </a:p>
          <a:p>
            <a:pPr lvl="0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Algebra: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“n”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“x”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representing the unknown quantity </a:t>
            </a:r>
          </a:p>
          <a:p>
            <a:pPr lvl="0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and interpret pictographs and bar graphs</a:t>
            </a:r>
          </a:p>
          <a:p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79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rgbClr val="002060"/>
            </a:gs>
            <a:gs pos="9000">
              <a:srgbClr val="00FFFF"/>
            </a:gs>
            <a:gs pos="100000">
              <a:srgbClr val="00206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657600"/>
            <a:ext cx="2970132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33" y="5257800"/>
            <a:ext cx="6554867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Third Grade Math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7848600" cy="51054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quadrilaterals and polygons</a:t>
            </a:r>
          </a:p>
          <a:p>
            <a:pPr lvl="0"/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Partition shapes into equal parts of halves, thirds, fourths, sixths and eighths</a:t>
            </a:r>
          </a:p>
          <a:p>
            <a:pPr lvl="0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Expand the ability to see the real world</a:t>
            </a:r>
          </a:p>
          <a:p>
            <a:pPr lvl="0"/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fractions</a:t>
            </a:r>
          </a:p>
          <a:p>
            <a:pPr lvl="0"/>
            <a:r>
              <a:rPr lang="en-US" sz="2400" b="1" dirty="0">
                <a:solidFill>
                  <a:srgbClr val="F94D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Numerators and denominators</a:t>
            </a:r>
          </a:p>
          <a:p>
            <a:pPr lvl="0"/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and write the time to the nearest minutes</a:t>
            </a:r>
          </a:p>
          <a:p>
            <a:pPr lvl="0"/>
            <a:r>
              <a:rPr lang="en-US" sz="2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elapsed time</a:t>
            </a:r>
          </a:p>
          <a:p>
            <a:pPr lvl="0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Units of mass and liquid volume</a:t>
            </a:r>
          </a:p>
          <a:p>
            <a:pPr lvl="0"/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problems</a:t>
            </a:r>
          </a:p>
        </p:txBody>
      </p:sp>
    </p:spTree>
    <p:extLst>
      <p:ext uri="{BB962C8B-B14F-4D97-AF65-F5344CB8AC3E}">
        <p14:creationId xmlns:p14="http://schemas.microsoft.com/office/powerpoint/2010/main" val="49790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3552</TotalTime>
  <Words>624</Words>
  <Application>Microsoft Office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Castellar</vt:lpstr>
      <vt:lpstr>Century Gothic</vt:lpstr>
      <vt:lpstr>Times New Roman</vt:lpstr>
      <vt:lpstr>Wingdings</vt:lpstr>
      <vt:lpstr>Wingdings 3</vt:lpstr>
      <vt:lpstr>Slice</vt:lpstr>
      <vt:lpstr>Welcome to  2nd grade!</vt:lpstr>
      <vt:lpstr>Reading Workshop</vt:lpstr>
      <vt:lpstr>Reading Workshop</vt:lpstr>
      <vt:lpstr>Writing Workshop</vt:lpstr>
      <vt:lpstr>Writing Workshop</vt:lpstr>
      <vt:lpstr>Second Grade Math </vt:lpstr>
      <vt:lpstr>Second Grade Math </vt:lpstr>
      <vt:lpstr>Third Grade Math </vt:lpstr>
      <vt:lpstr>Third Grade Math </vt:lpstr>
      <vt:lpstr>Science</vt:lpstr>
      <vt:lpstr>Social Studies</vt:lpstr>
      <vt:lpstr>Communication</vt:lpstr>
      <vt:lpstr>HOMEWORK</vt:lpstr>
      <vt:lpstr>PowerPoint Presentation</vt:lpstr>
    </vt:vector>
  </TitlesOfParts>
  <Company>FCSS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2nd grade!</dc:title>
  <dc:creator>Lowery, Beth</dc:creator>
  <cp:lastModifiedBy>Parson, Judy</cp:lastModifiedBy>
  <cp:revision>39</cp:revision>
  <cp:lastPrinted>2015-09-02T22:25:16Z</cp:lastPrinted>
  <dcterms:created xsi:type="dcterms:W3CDTF">2012-08-26T13:50:14Z</dcterms:created>
  <dcterms:modified xsi:type="dcterms:W3CDTF">2015-09-11T01:58:51Z</dcterms:modified>
</cp:coreProperties>
</file>